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71" r:id="rId9"/>
    <p:sldId id="270" r:id="rId10"/>
    <p:sldId id="269" r:id="rId11"/>
    <p:sldId id="272" r:id="rId12"/>
    <p:sldId id="259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Black" panose="020B0604020202020204" charset="0"/>
      <p:bold r:id="rId23"/>
      <p:boldItalic r:id="rId24"/>
    </p:embeddedFont>
    <p:embeddedFont>
      <p:font typeface="Segoe UI" panose="020B0502040204020203" pitchFamily="34" charset="0"/>
      <p:regular r:id="rId25"/>
      <p:bold r:id="rId26"/>
      <p:italic r:id="rId27"/>
      <p:boldItalic r:id="rId28"/>
    </p:embeddedFont>
    <p:embeddedFont>
      <p:font typeface="Tahoma" panose="020B0604030504040204" pitchFamily="34" charset="0"/>
      <p:regular r:id="rId29"/>
      <p:bold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AE4"/>
    <a:srgbClr val="CED1D6"/>
    <a:srgbClr val="E3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74" autoAdjust="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9" d="100"/>
          <a:sy n="59" d="100"/>
        </p:scale>
        <p:origin x="25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E72CD-DDE5-4E86-AD05-98E758D9C494}" type="datetimeFigureOut">
              <a:rPr lang="ru-RU" smtClean="0"/>
              <a:t>23.12.2021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5C493-9860-4675-868C-724DF3E9C6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1073990"/>
            <a:ext cx="9678289" cy="235501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800" b="0" kern="1200" baseline="0" dirty="0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3746500"/>
            <a:ext cx="5508625" cy="25273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Имя, должность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 userDrawn="1"/>
        </p:nvSpPr>
        <p:spPr>
          <a:xfrm rot="5400000">
            <a:off x="-2" y="-1"/>
            <a:ext cx="728664" cy="7286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rot="16200000">
            <a:off x="8210550" y="2876550"/>
            <a:ext cx="3981450" cy="39814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2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344" y="4194464"/>
            <a:ext cx="531079" cy="5310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4194464"/>
            <a:ext cx="538353" cy="5310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481" y="4194464"/>
            <a:ext cx="540024" cy="547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556" y="1537057"/>
            <a:ext cx="528495" cy="5357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7" y="1538412"/>
            <a:ext cx="543072" cy="535734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0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4709159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8591104" y="2218754"/>
            <a:ext cx="2365375" cy="13530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4883785"/>
            <a:ext cx="2365375" cy="1377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159" y="4883785"/>
            <a:ext cx="2365375" cy="1377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8591104" y="4872481"/>
            <a:ext cx="2365375" cy="13887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68" y="1527170"/>
            <a:ext cx="545237" cy="5452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8" name="Прямоугольный треугольник 17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2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6616"/>
            <a:ext cx="540024" cy="547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4369816"/>
            <a:ext cx="536867" cy="54422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1" y="1620427"/>
            <a:ext cx="552705" cy="5452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1620428"/>
            <a:ext cx="545237" cy="54523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2827" y="1620428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754818" y="1620428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7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42827" y="4368800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54818" y="4368800"/>
            <a:ext cx="4523232" cy="1905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760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 с текстам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1" y="1620427"/>
            <a:ext cx="552705" cy="54523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3" y="1620428"/>
            <a:ext cx="545237" cy="545237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2827" y="1620428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25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6754818" y="1620427"/>
            <a:ext cx="4523232" cy="9155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2" hasCustomPrompt="1"/>
          </p:nvPr>
        </p:nvSpPr>
        <p:spPr>
          <a:xfrm>
            <a:off x="1242827" y="2938004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5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1242827" y="4255580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lvl="0"/>
            <a:endParaRPr lang="ru-RU" dirty="0"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754818" y="2938272"/>
            <a:ext cx="4523232" cy="9152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15" hasCustomPrompt="1"/>
          </p:nvPr>
        </p:nvSpPr>
        <p:spPr>
          <a:xfrm>
            <a:off x="6754818" y="4255581"/>
            <a:ext cx="4523232" cy="91550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dirty="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Текст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84" y="2931804"/>
            <a:ext cx="540024" cy="54742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2938913"/>
            <a:ext cx="536867" cy="5442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8" y="4267772"/>
            <a:ext cx="550642" cy="543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94" y="4270774"/>
            <a:ext cx="543202" cy="54320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9" name="Прямоугольный треугольник 18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73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ы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2670048"/>
            <a:ext cx="4740529" cy="36037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87375" y="1952625"/>
            <a:ext cx="4765675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6132513" y="2670048"/>
            <a:ext cx="4704016" cy="36037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1952625"/>
            <a:ext cx="4765675" cy="582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2000" b="0" dirty="0">
                <a:solidFill>
                  <a:schemeClr val="accent2"/>
                </a:solidFill>
              </a:defRPr>
            </a:lvl1pPr>
          </a:lstStyle>
          <a:p>
            <a:pPr marL="228600" lvl="0" indent="-228600"/>
            <a:r>
              <a:rPr lang="ru-RU" dirty="0"/>
              <a:t>Подзаголовок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891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52625"/>
            <a:ext cx="4743704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760"/>
            <a:ext cx="3499104" cy="6858000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299201" y="1952625"/>
            <a:ext cx="3092450" cy="5476875"/>
          </a:xfrm>
          <a:custGeom>
            <a:avLst/>
            <a:gdLst>
              <a:gd name="connsiteX0" fmla="*/ 0 w 3092450"/>
              <a:gd name="connsiteY0" fmla="*/ 0 h 5476875"/>
              <a:gd name="connsiteX1" fmla="*/ 3092450 w 3092450"/>
              <a:gd name="connsiteY1" fmla="*/ 0 h 5476875"/>
              <a:gd name="connsiteX2" fmla="*/ 3092450 w 3092450"/>
              <a:gd name="connsiteY2" fmla="*/ 5476875 h 5476875"/>
              <a:gd name="connsiteX3" fmla="*/ 0 w 3092450"/>
              <a:gd name="connsiteY3" fmla="*/ 5476875 h 5476875"/>
              <a:gd name="connsiteX4" fmla="*/ 0 w 3092450"/>
              <a:gd name="connsiteY4" fmla="*/ 0 h 5476875"/>
              <a:gd name="connsiteX0" fmla="*/ 0 w 3092450"/>
              <a:gd name="connsiteY0" fmla="*/ 4763 h 5476875"/>
              <a:gd name="connsiteX1" fmla="*/ 3092450 w 3092450"/>
              <a:gd name="connsiteY1" fmla="*/ 0 h 5476875"/>
              <a:gd name="connsiteX2" fmla="*/ 3092450 w 3092450"/>
              <a:gd name="connsiteY2" fmla="*/ 5476875 h 5476875"/>
              <a:gd name="connsiteX3" fmla="*/ 0 w 3092450"/>
              <a:gd name="connsiteY3" fmla="*/ 5476875 h 5476875"/>
              <a:gd name="connsiteX4" fmla="*/ 0 w 3092450"/>
              <a:gd name="connsiteY4" fmla="*/ 4763 h 547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450" h="5476875">
                <a:moveTo>
                  <a:pt x="0" y="4763"/>
                </a:moveTo>
                <a:lnTo>
                  <a:pt x="3092450" y="0"/>
                </a:lnTo>
                <a:lnTo>
                  <a:pt x="3092450" y="5476875"/>
                </a:lnTo>
                <a:lnTo>
                  <a:pt x="0" y="5476875"/>
                </a:lnTo>
                <a:lnTo>
                  <a:pt x="0" y="4763"/>
                </a:lnTo>
                <a:close/>
              </a:path>
            </a:pathLst>
          </a:custGeo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6313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смартфон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4200" y="1952625"/>
            <a:ext cx="4743704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6" name="Picture 123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43760"/>
            <a:ext cx="2486018" cy="5007843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sz="quarter" idx="11"/>
          </p:nvPr>
        </p:nvSpPr>
        <p:spPr>
          <a:xfrm>
            <a:off x="6260306" y="1821657"/>
            <a:ext cx="2155031" cy="3833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203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планш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50261"/>
            <a:ext cx="3566469" cy="5023539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340475" y="1708149"/>
            <a:ext cx="3089275" cy="4111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89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92100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52626"/>
            <a:ext cx="5508625" cy="3187380"/>
          </a:xfrm>
          <a:prstGeom prst="rect">
            <a:avLst/>
          </a:prstGeom>
        </p:spPr>
      </p:pic>
      <p:sp>
        <p:nvSpPr>
          <p:cNvPr id="4" name="Рисунок 3"/>
          <p:cNvSpPr>
            <a:spLocks noGrp="1"/>
          </p:cNvSpPr>
          <p:nvPr>
            <p:ph type="pic" sz="quarter" idx="11"/>
          </p:nvPr>
        </p:nvSpPr>
        <p:spPr>
          <a:xfrm>
            <a:off x="6831806" y="2178050"/>
            <a:ext cx="4036219" cy="2533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1" name="Прямоугольный треугольник 10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40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для главы/раздел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2171700" y="1952625"/>
            <a:ext cx="7848600" cy="284797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513711" y="2468982"/>
            <a:ext cx="6922389" cy="192003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0" kern="1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-15449"/>
            <a:ext cx="1549507" cy="1437423"/>
          </a:xfrm>
          <a:prstGeom prst="rect">
            <a:avLst/>
          </a:prstGeom>
        </p:spPr>
      </p:pic>
      <p:sp>
        <p:nvSpPr>
          <p:cNvPr id="10" name="Прямоугольный треугольник 9"/>
          <p:cNvSpPr/>
          <p:nvPr userDrawn="1"/>
        </p:nvSpPr>
        <p:spPr>
          <a:xfrm rot="5400000">
            <a:off x="-2" y="-1"/>
            <a:ext cx="728664" cy="7286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 userDrawn="1"/>
        </p:nvSpPr>
        <p:spPr>
          <a:xfrm>
            <a:off x="587375" y="1952625"/>
            <a:ext cx="59003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0" kern="1200" baseline="0" dirty="0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Вопросы?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1" y="3527812"/>
            <a:ext cx="4852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kern="1200" baseline="0" dirty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Контакты:</a:t>
            </a: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6096000" y="3441192"/>
            <a:ext cx="188976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21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4137650"/>
            <a:ext cx="4852988" cy="213614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z="1800" dirty="0">
                <a:latin typeface="+mn-lt"/>
                <a:ea typeface="Tahoma" panose="020B0604030504040204" pitchFamily="34" charset="0"/>
                <a:cs typeface="Segoe UI" panose="020B0502040204020203" pitchFamily="34" charset="0"/>
              </a:rPr>
              <a:t>Контактная информация списком (ФИО, почта, телефон)</a:t>
            </a:r>
            <a:endParaRPr lang="en-US" sz="1800" dirty="0">
              <a:latin typeface="+mn-lt"/>
              <a:ea typeface="Tahoma" panose="020B0604030504040204" pitchFamily="34" charset="0"/>
              <a:cs typeface="Segoe UI" panose="020B0502040204020203" pitchFamily="34" charset="0"/>
            </a:endParaRPr>
          </a:p>
          <a:p>
            <a:pPr lvl="0"/>
            <a:endParaRPr lang="ru-RU" sz="1800" dirty="0">
              <a:latin typeface="+mn-lt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4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0" kern="1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6" name="Прямоугольный треугольник 5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9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39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ный спис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32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ный список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1952625"/>
            <a:ext cx="4740529" cy="4321175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Segoe UI" panose="020B0502040204020203" pitchFamily="34" charset="0"/>
              <a:buChar char="—"/>
              <a:tabLst/>
              <a:defRPr sz="180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6096000" y="1952625"/>
            <a:ext cx="5508625" cy="432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9" name="Прямоугольный треугольник 8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7432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я и текс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587375" y="4864608"/>
            <a:ext cx="5325745" cy="14091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1"/>
          </p:nvPr>
        </p:nvSpPr>
        <p:spPr>
          <a:xfrm>
            <a:off x="587375" y="1952625"/>
            <a:ext cx="5325745" cy="2802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6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6278880" y="4864608"/>
            <a:ext cx="5325745" cy="14091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Рисунок 11"/>
          <p:cNvSpPr>
            <a:spLocks noGrp="1"/>
          </p:cNvSpPr>
          <p:nvPr>
            <p:ph type="pic" sz="quarter" idx="13"/>
          </p:nvPr>
        </p:nvSpPr>
        <p:spPr>
          <a:xfrm>
            <a:off x="6278880" y="1952625"/>
            <a:ext cx="5325745" cy="2802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28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лаж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Рисунок 30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2535238" cy="3925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8"/>
          </p:nvPr>
        </p:nvSpPr>
        <p:spPr>
          <a:xfrm>
            <a:off x="2620963" y="0"/>
            <a:ext cx="2627312" cy="291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33" name="Рисунок 32"/>
          <p:cNvSpPr>
            <a:spLocks noGrp="1"/>
          </p:cNvSpPr>
          <p:nvPr>
            <p:ph type="pic" sz="quarter" idx="20"/>
          </p:nvPr>
        </p:nvSpPr>
        <p:spPr>
          <a:xfrm>
            <a:off x="2620963" y="2987675"/>
            <a:ext cx="2627312" cy="3870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35" name="Рисунок 34"/>
          <p:cNvSpPr>
            <a:spLocks noGrp="1"/>
          </p:cNvSpPr>
          <p:nvPr>
            <p:ph type="pic" sz="quarter" idx="21"/>
          </p:nvPr>
        </p:nvSpPr>
        <p:spPr>
          <a:xfrm>
            <a:off x="0" y="4011613"/>
            <a:ext cx="2535238" cy="2846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6095999" y="3060700"/>
            <a:ext cx="5508625" cy="3213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1962151"/>
            <a:ext cx="5508625" cy="951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ru-RU" sz="3200" b="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ru-RU" dirty="0"/>
              <a:t>Заголовок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3" name="Прямоугольный треугольник 12"/>
          <p:cNvSpPr/>
          <p:nvPr userDrawn="1"/>
        </p:nvSpPr>
        <p:spPr>
          <a:xfrm rot="16200000">
            <a:off x="1146333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90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Рисунок 4"/>
          <p:cNvSpPr>
            <a:spLocks noGrp="1"/>
          </p:cNvSpPr>
          <p:nvPr>
            <p:ph type="pic" sz="quarter" idx="27"/>
          </p:nvPr>
        </p:nvSpPr>
        <p:spPr>
          <a:xfrm>
            <a:off x="9383839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24"/>
          </p:nvPr>
        </p:nvSpPr>
        <p:spPr>
          <a:xfrm>
            <a:off x="733616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1" name="Рисунок 4"/>
          <p:cNvSpPr>
            <a:spLocks noGrp="1"/>
          </p:cNvSpPr>
          <p:nvPr>
            <p:ph type="pic" sz="quarter" idx="25"/>
          </p:nvPr>
        </p:nvSpPr>
        <p:spPr>
          <a:xfrm>
            <a:off x="3617023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2" name="Рисунок 4"/>
          <p:cNvSpPr>
            <a:spLocks noGrp="1"/>
          </p:cNvSpPr>
          <p:nvPr>
            <p:ph type="pic" sz="quarter" idx="26"/>
          </p:nvPr>
        </p:nvSpPr>
        <p:spPr>
          <a:xfrm>
            <a:off x="6500430" y="2574417"/>
            <a:ext cx="2072895" cy="146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9383840" y="4242877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6500432" y="4242878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18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3617024" y="4242879"/>
            <a:ext cx="2073275" cy="63392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733616" y="4242880"/>
            <a:ext cx="2073275" cy="63392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14" name="Прямоугольный треугольник 1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622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конки с заголовками и текс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26"/>
          </p:nvPr>
        </p:nvSpPr>
        <p:spPr>
          <a:xfrm>
            <a:off x="838200" y="1523938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49" name="Рисунок 10"/>
          <p:cNvSpPr>
            <a:spLocks noGrp="1"/>
          </p:cNvSpPr>
          <p:nvPr>
            <p:ph type="pic" sz="quarter" idx="27"/>
          </p:nvPr>
        </p:nvSpPr>
        <p:spPr>
          <a:xfrm>
            <a:off x="4709158" y="1518475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0" name="Рисунок 10"/>
          <p:cNvSpPr>
            <a:spLocks noGrp="1"/>
          </p:cNvSpPr>
          <p:nvPr>
            <p:ph type="pic" sz="quarter" idx="28"/>
          </p:nvPr>
        </p:nvSpPr>
        <p:spPr>
          <a:xfrm>
            <a:off x="8591104" y="1513012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3" hasCustomPrompt="1"/>
          </p:nvPr>
        </p:nvSpPr>
        <p:spPr>
          <a:xfrm>
            <a:off x="838201" y="2571690"/>
            <a:ext cx="2381250" cy="100012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8580116" y="2207450"/>
            <a:ext cx="2376363" cy="3282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45" name="Текст 3"/>
          <p:cNvSpPr>
            <a:spLocks noGrp="1"/>
          </p:cNvSpPr>
          <p:nvPr>
            <p:ph type="body" sz="quarter" idx="21" hasCustomPrompt="1"/>
          </p:nvPr>
        </p:nvSpPr>
        <p:spPr>
          <a:xfrm>
            <a:off x="4709158" y="2213101"/>
            <a:ext cx="2365375" cy="3226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2218754"/>
            <a:ext cx="2365375" cy="31699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accent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587375" y="289345"/>
            <a:ext cx="9678289" cy="878635"/>
          </a:xfrm>
          <a:prstGeom prst="rect">
            <a:avLst/>
          </a:prstGeom>
        </p:spPr>
        <p:txBody>
          <a:bodyPr anchor="ctr"/>
          <a:lstStyle>
            <a:lvl1pPr>
              <a:defRPr lang="ru-RU" sz="3200" b="0" dirty="0">
                <a:solidFill>
                  <a:schemeClr val="accent2"/>
                </a:solidFill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7" name="Текст 8"/>
          <p:cNvSpPr>
            <a:spLocks noGrp="1"/>
          </p:cNvSpPr>
          <p:nvPr>
            <p:ph type="body" sz="quarter" idx="24" hasCustomPrompt="1"/>
          </p:nvPr>
        </p:nvSpPr>
        <p:spPr>
          <a:xfrm>
            <a:off x="4709159" y="2571690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48" name="Текст 8"/>
          <p:cNvSpPr>
            <a:spLocks noGrp="1"/>
          </p:cNvSpPr>
          <p:nvPr>
            <p:ph type="body" sz="quarter" idx="25" hasCustomPrompt="1"/>
          </p:nvPr>
        </p:nvSpPr>
        <p:spPr>
          <a:xfrm>
            <a:off x="8591104" y="2571690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1" name="Рисунок 10"/>
          <p:cNvSpPr>
            <a:spLocks noGrp="1"/>
          </p:cNvSpPr>
          <p:nvPr>
            <p:ph type="pic" sz="quarter" idx="29"/>
          </p:nvPr>
        </p:nvSpPr>
        <p:spPr>
          <a:xfrm>
            <a:off x="838200" y="4188969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2" name="Рисунок 10"/>
          <p:cNvSpPr>
            <a:spLocks noGrp="1"/>
          </p:cNvSpPr>
          <p:nvPr>
            <p:ph type="pic" sz="quarter" idx="30"/>
          </p:nvPr>
        </p:nvSpPr>
        <p:spPr>
          <a:xfrm>
            <a:off x="4709158" y="4183506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3" name="Рисунок 10"/>
          <p:cNvSpPr>
            <a:spLocks noGrp="1"/>
          </p:cNvSpPr>
          <p:nvPr>
            <p:ph type="pic" sz="quarter" idx="31"/>
          </p:nvPr>
        </p:nvSpPr>
        <p:spPr>
          <a:xfrm>
            <a:off x="8580116" y="4178043"/>
            <a:ext cx="743774" cy="536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54" name="Текст 8"/>
          <p:cNvSpPr>
            <a:spLocks noGrp="1"/>
          </p:cNvSpPr>
          <p:nvPr>
            <p:ph type="body" sz="quarter" idx="32" hasCustomPrompt="1"/>
          </p:nvPr>
        </p:nvSpPr>
        <p:spPr>
          <a:xfrm>
            <a:off x="838200" y="5261105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8580116" y="4872481"/>
            <a:ext cx="2376363" cy="35720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709158" y="4878132"/>
            <a:ext cx="2365375" cy="3515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7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838200" y="4883785"/>
            <a:ext cx="2365375" cy="34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b="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dirty="0"/>
              <a:t>Подзаголовок</a:t>
            </a:r>
          </a:p>
        </p:txBody>
      </p:sp>
      <p:sp>
        <p:nvSpPr>
          <p:cNvPr id="58" name="Текст 8"/>
          <p:cNvSpPr>
            <a:spLocks noGrp="1"/>
          </p:cNvSpPr>
          <p:nvPr>
            <p:ph type="body" sz="quarter" idx="36" hasCustomPrompt="1"/>
          </p:nvPr>
        </p:nvSpPr>
        <p:spPr>
          <a:xfrm>
            <a:off x="4709159" y="5261105"/>
            <a:ext cx="236537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sp>
        <p:nvSpPr>
          <p:cNvPr id="59" name="Текст 8"/>
          <p:cNvSpPr>
            <a:spLocks noGrp="1"/>
          </p:cNvSpPr>
          <p:nvPr>
            <p:ph type="body" sz="quarter" idx="37" hasCustomPrompt="1"/>
          </p:nvPr>
        </p:nvSpPr>
        <p:spPr>
          <a:xfrm>
            <a:off x="8580116" y="5261105"/>
            <a:ext cx="2376363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/>
            </a:lvl1pPr>
          </a:lstStyle>
          <a:p>
            <a:pPr marL="228600" lvl="0" indent="-228600"/>
            <a:r>
              <a:rPr lang="ru-RU" dirty="0"/>
              <a:t>Текст</a:t>
            </a:r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877" y="9951"/>
            <a:ext cx="1549510" cy="1437424"/>
          </a:xfrm>
          <a:prstGeom prst="rect">
            <a:avLst/>
          </a:prstGeom>
        </p:spPr>
      </p:pic>
      <p:sp>
        <p:nvSpPr>
          <p:cNvPr id="24" name="Прямоугольный треугольник 23"/>
          <p:cNvSpPr/>
          <p:nvPr userDrawn="1"/>
        </p:nvSpPr>
        <p:spPr>
          <a:xfrm>
            <a:off x="-45246" y="6129336"/>
            <a:ext cx="728664" cy="728664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379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2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5" r:id="rId2"/>
    <p:sldLayoutId id="2147483649" r:id="rId3"/>
    <p:sldLayoutId id="2147483650" r:id="rId4"/>
    <p:sldLayoutId id="2147483651" r:id="rId5"/>
    <p:sldLayoutId id="2147483664" r:id="rId6"/>
    <p:sldLayoutId id="2147483653" r:id="rId7"/>
    <p:sldLayoutId id="2147483652" r:id="rId8"/>
    <p:sldLayoutId id="2147483659" r:id="rId9"/>
    <p:sldLayoutId id="2147483660" r:id="rId10"/>
    <p:sldLayoutId id="2147483662" r:id="rId11"/>
    <p:sldLayoutId id="2147483663" r:id="rId12"/>
    <p:sldLayoutId id="2147483661" r:id="rId13"/>
    <p:sldLayoutId id="2147483654" r:id="rId14"/>
    <p:sldLayoutId id="2147483656" r:id="rId15"/>
    <p:sldLayoutId id="2147483658" r:id="rId16"/>
    <p:sldLayoutId id="2147483657" r:id="rId17"/>
    <p:sldLayoutId id="2147483666" r:id="rId18"/>
    <p:sldLayoutId id="21474836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459" userDrawn="1">
          <p15:clr>
            <a:srgbClr val="000000"/>
          </p15:clr>
        </p15:guide>
        <p15:guide id="5" orient="horz" pos="3952" userDrawn="1">
          <p15:clr>
            <a:srgbClr val="000000"/>
          </p15:clr>
        </p15:guide>
        <p15:guide id="6" pos="370" userDrawn="1">
          <p15:clr>
            <a:srgbClr val="000000"/>
          </p15:clr>
        </p15:guide>
        <p15:guide id="7" pos="7310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7375" y="5472752"/>
            <a:ext cx="5508625" cy="801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2B5E62-9181-4A76-B73E-D92DCF5026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851812"/>
            <a:ext cx="10050772" cy="315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26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в решения от команды 4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043141"/>
            <a:ext cx="10955997" cy="5105820"/>
          </a:xfrm>
        </p:spPr>
        <p:txBody>
          <a:bodyPr/>
          <a:lstStyle/>
          <a:p>
            <a:r>
              <a:rPr lang="ru-RU" dirty="0"/>
              <a:t>Подчеркивая важность, необходимость и актуальность создания классов психолого-педагогической направленности (ППН) предлагаем:</a:t>
            </a:r>
          </a:p>
          <a:p>
            <a:pPr marL="342900" indent="-342900">
              <a:buAutoNum type="arabicPeriod"/>
            </a:pPr>
            <a:r>
              <a:rPr lang="ru-RU" dirty="0"/>
              <a:t>Оформить запрос  от участников мастерской «О подготовке методических рекомендаций Минобрнауки РФ и </a:t>
            </a:r>
            <a:r>
              <a:rPr lang="ru-RU" dirty="0" err="1"/>
              <a:t>Минпроса</a:t>
            </a:r>
            <a:r>
              <a:rPr lang="ru-RU" dirty="0"/>
              <a:t> РФ о внесении изменений в правила приема в педагогические колледжи и педагогические вузы по специальностям 44.00.00, 49.02.01, 53.02.01»</a:t>
            </a:r>
          </a:p>
          <a:p>
            <a:pPr marL="342900" indent="-342900">
              <a:buAutoNum type="arabicPeriod"/>
            </a:pPr>
            <a:r>
              <a:rPr lang="ru-RU" dirty="0"/>
              <a:t>Ходатайствовать перед Академией </a:t>
            </a:r>
            <a:r>
              <a:rPr lang="ru-RU" dirty="0" err="1"/>
              <a:t>Минпроса</a:t>
            </a:r>
            <a:r>
              <a:rPr lang="ru-RU" dirty="0"/>
              <a:t> РФ о создании постоянно действующей рубрики на сайте Академии </a:t>
            </a:r>
            <a:r>
              <a:rPr lang="ru-RU" dirty="0" err="1"/>
              <a:t>Минпроса</a:t>
            </a:r>
            <a:r>
              <a:rPr lang="ru-RU" dirty="0"/>
              <a:t> РФ «Вопросы организации деятельности классов психолого-педагогической направленности» по направлениям: научно-методическое сопровождение деятельности классов ППН; организационное сопровождение деятельности классов ППН.</a:t>
            </a:r>
          </a:p>
          <a:p>
            <a:pPr marL="342900" indent="-342900">
              <a:buAutoNum type="arabicPeriod"/>
            </a:pPr>
            <a:r>
              <a:rPr lang="ru-RU" dirty="0"/>
              <a:t>Создать на базе ЯГПУ рабочие группы по направлениям проектов: бренды классов ППН; механизмы стимулирования педагогов реализующих образовательные программы в классах; программа курсов повышения квалификации педагогов по вопросам реализации образовательных программ ППК и КПК для административных команд</a:t>
            </a:r>
          </a:p>
          <a:p>
            <a:pPr marL="342900" indent="-342900">
              <a:buAutoNum type="arabicPeriod"/>
            </a:pPr>
            <a:r>
              <a:rPr lang="ru-RU" dirty="0"/>
              <a:t>Поручить ЯГПУ обобщить представленные модели в рамках ВПМ и разработать рекомендации по теме «Алгоритмы управления деятельности в классах ППН» или «Актуальные вопросы организации деятельности классов ППН»</a:t>
            </a:r>
          </a:p>
          <a:p>
            <a:pPr marL="342900" indent="-342900">
              <a:buAutoNum type="arabicPeriod"/>
            </a:pPr>
            <a:r>
              <a:rPr lang="ru-RU" dirty="0"/>
              <a:t>Рекомендовать Академии </a:t>
            </a:r>
            <a:r>
              <a:rPr lang="ru-RU" dirty="0" err="1"/>
              <a:t>Минпроса</a:t>
            </a:r>
            <a:r>
              <a:rPr lang="ru-RU" dirty="0"/>
              <a:t> РФ ежегодно проводить ВПМ по вопросам организации деятельности классов ППН.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84" y="6020301"/>
            <a:ext cx="1880876" cy="62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в решения от команды 5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242339"/>
            <a:ext cx="10755470" cy="43211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Статус обучающегося  классов психолого-педагогической направленности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Статус наставника (куратора) классов психолого-педагогической направленности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Статус образовательной организации, реализующей программы классов психолого-педагогической направленности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Массовый запуск через механизмы пилотных площадок, требующий федеральной/региональной финансовой поддержки.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1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7375" y="5472752"/>
            <a:ext cx="5508625" cy="801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EE5904-C75D-421D-8791-A219640A5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5" y="1891590"/>
            <a:ext cx="9325448" cy="30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4EA7EF3-8BD8-419C-9D7F-915ADC06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Мой вчерашний день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1FEF821-FDC3-4CB5-9A32-8F3614FD9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2192678"/>
            <a:ext cx="4740529" cy="3603752"/>
          </a:xfrm>
        </p:spPr>
        <p:txBody>
          <a:bodyPr/>
          <a:lstStyle/>
          <a:p>
            <a:r>
              <a:rPr lang="ru-RU" b="1" dirty="0">
                <a:solidFill>
                  <a:srgbClr val="454545"/>
                </a:solidFill>
              </a:rPr>
              <a:t>В час отлива возле чайной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я лежал в ночи печальной,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говорил друзьям об </a:t>
            </a:r>
            <a:r>
              <a:rPr lang="ru-RU" b="1" dirty="0" err="1">
                <a:solidFill>
                  <a:srgbClr val="454545"/>
                </a:solidFill>
              </a:rPr>
              <a:t>Озе</a:t>
            </a:r>
            <a:r>
              <a:rPr lang="ru-RU" b="1" dirty="0">
                <a:solidFill>
                  <a:srgbClr val="454545"/>
                </a:solidFill>
              </a:rPr>
              <a:t> и величии бытия.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Но внезапно чёрный ворон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примешался к разговорам,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вспыхнув синими очами,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он сказал: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"А на фига?!"</a:t>
            </a:r>
            <a:br>
              <a:rPr lang="ru-RU" b="1" dirty="0"/>
            </a:b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Я вскричал: "Мне жаль вас, птица,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человеком вам родиться б,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счастье высшее - трудиться,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полпланеты раскроя..."</a:t>
            </a:r>
            <a:br>
              <a:rPr lang="ru-RU" b="1" dirty="0"/>
            </a:br>
            <a:r>
              <a:rPr lang="ru-RU" b="1" dirty="0">
                <a:solidFill>
                  <a:srgbClr val="454545"/>
                </a:solidFill>
              </a:rPr>
              <a:t>Он сказал: "А на фига?!"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ECD6E-C749-4FDF-9B60-B3CDECC6C1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229" y="1398303"/>
            <a:ext cx="4765675" cy="582613"/>
          </a:xfrm>
        </p:spPr>
        <p:txBody>
          <a:bodyPr/>
          <a:lstStyle/>
          <a:p>
            <a:r>
              <a:rPr lang="ru-RU" b="1" dirty="0"/>
              <a:t>Саркастичный ворон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EF3CCA1-EA18-4C17-8CA6-CD616267F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31787" y="2211239"/>
            <a:ext cx="4704016" cy="3603752"/>
          </a:xfrm>
        </p:spPr>
        <p:txBody>
          <a:bodyPr/>
          <a:lstStyle/>
          <a:p>
            <a:r>
              <a:rPr lang="ru-RU" b="1" dirty="0"/>
              <a:t>Он ответил: "Все - мура,</a:t>
            </a:r>
            <a:br>
              <a:rPr lang="ru-RU" b="1" dirty="0"/>
            </a:br>
            <a:r>
              <a:rPr lang="ru-RU" b="1" dirty="0"/>
              <a:t>раб стандарта, царь природы,</a:t>
            </a:r>
            <a:br>
              <a:rPr lang="ru-RU" b="1" dirty="0"/>
            </a:br>
            <a:r>
              <a:rPr lang="ru-RU" b="1" dirty="0"/>
              <a:t>ты свободен без свободы,</a:t>
            </a:r>
            <a:br>
              <a:rPr lang="ru-RU" b="1" dirty="0"/>
            </a:br>
            <a:r>
              <a:rPr lang="ru-RU" b="1" dirty="0"/>
              <a:t>ты летишь в автомашине,</a:t>
            </a:r>
            <a:br>
              <a:rPr lang="ru-RU" b="1" dirty="0"/>
            </a:br>
            <a:r>
              <a:rPr lang="ru-RU" b="1" dirty="0"/>
              <a:t>но машина - без руля...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11948D1-BD14-4B6D-9E61-5D226FC25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128" y="1398303"/>
            <a:ext cx="4765675" cy="582613"/>
          </a:xfrm>
        </p:spPr>
        <p:txBody>
          <a:bodyPr/>
          <a:lstStyle/>
          <a:p>
            <a:r>
              <a:rPr lang="ru-RU" b="1" dirty="0"/>
              <a:t>Андрей Вознесенский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A4281-2A50-4018-B8F8-19AC215AE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30" y="147140"/>
            <a:ext cx="3143534" cy="9809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9984C1D-3005-4A81-B3C8-A8890FB53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214" y="4122297"/>
            <a:ext cx="4037612" cy="235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4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Мастерская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4420" y="2203259"/>
            <a:ext cx="3861795" cy="2059817"/>
          </a:xfrm>
        </p:spPr>
        <p:txBody>
          <a:bodyPr/>
          <a:lstStyle/>
          <a:p>
            <a:r>
              <a:rPr lang="ru-RU" sz="2800" dirty="0"/>
              <a:t>процесс постижения истины и создание творческого продукта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  <p:pic>
        <p:nvPicPr>
          <p:cNvPr id="5" name="Объект 9">
            <a:extLst>
              <a:ext uri="{FF2B5EF4-FFF2-40B4-BE49-F238E27FC236}">
                <a16:creationId xmlns:a16="http://schemas.microsoft.com/office/drawing/2014/main" id="{B96AD4B3-FD6C-48E0-9704-A00A501E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58" y="1299593"/>
            <a:ext cx="57912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9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Мастерская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921" y="1875713"/>
            <a:ext cx="8188136" cy="2059817"/>
          </a:xfrm>
        </p:spPr>
        <p:txBody>
          <a:bodyPr/>
          <a:lstStyle/>
          <a:p>
            <a:r>
              <a:rPr lang="ru-RU" sz="3200" dirty="0"/>
              <a:t>ощущение свободы творчества и полноценной жизни, которое переживают и запоминают ее участники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Мастерская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4605" y="2216906"/>
            <a:ext cx="7164552" cy="2059817"/>
          </a:xfrm>
        </p:spPr>
        <p:txBody>
          <a:bodyPr/>
          <a:lstStyle/>
          <a:p>
            <a:r>
              <a:rPr lang="ru-RU" sz="3200" dirty="0"/>
              <a:t>сотрудничество и сотворчество — явления самоценные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2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Мастерская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206" y="2094077"/>
            <a:ext cx="3861795" cy="3160311"/>
          </a:xfrm>
        </p:spPr>
        <p:txBody>
          <a:bodyPr/>
          <a:lstStyle/>
          <a:p>
            <a:r>
              <a:rPr lang="ru-RU" sz="2800" dirty="0"/>
              <a:t>реализация идеи диалога во всех его аспектах, обмен мнениями, знаниями, творческими находками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BF1C1051-E02C-403C-A5F8-92CD23ABD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833" y="1437812"/>
            <a:ext cx="4831652" cy="359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0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4EA7EF3-8BD8-419C-9D7F-915ADC06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Мой новый </a:t>
            </a:r>
            <a:r>
              <a:rPr lang="ru-RU" sz="4000" dirty="0"/>
              <a:t>день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1FEF821-FDC3-4CB5-9A32-8F3614FD9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980916"/>
            <a:ext cx="4740529" cy="38155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Мы, как сосуды,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налиты синим,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зеленым, карим,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друг в друга сутью,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что в нас носили,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перетекаем.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Ты станешь синей,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я стану карим,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 мы с тобою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непрерывно переливаемы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из нас — в другое.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DECD6E-C749-4FDF-9B60-B3CDECC6C1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229" y="1398303"/>
            <a:ext cx="4765675" cy="582613"/>
          </a:xfrm>
        </p:spPr>
        <p:txBody>
          <a:bodyPr/>
          <a:lstStyle/>
          <a:p>
            <a:r>
              <a:rPr lang="ru-RU" b="1" dirty="0"/>
              <a:t>Андрей Вознесенский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11948D1-BD14-4B6D-9E61-5D226FC25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0128" y="1398303"/>
            <a:ext cx="4765675" cy="582613"/>
          </a:xfrm>
        </p:spPr>
        <p:txBody>
          <a:bodyPr/>
          <a:lstStyle/>
          <a:p>
            <a:r>
              <a:rPr lang="ru-RU" b="1" dirty="0"/>
              <a:t>Сообщающиеся эскизы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A4281-2A50-4018-B8F8-19AC215AE6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30" y="147140"/>
            <a:ext cx="3143534" cy="980901"/>
          </a:xfrm>
          <a:prstGeom prst="rect">
            <a:avLst/>
          </a:prstGeom>
        </p:spPr>
      </p:pic>
      <p:pic>
        <p:nvPicPr>
          <p:cNvPr id="11" name="Объект 6">
            <a:extLst>
              <a:ext uri="{FF2B5EF4-FFF2-40B4-BE49-F238E27FC236}">
                <a16:creationId xmlns:a16="http://schemas.microsoft.com/office/drawing/2014/main" id="{1650467E-4057-4D05-B464-BD5369FDC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15" y="2552045"/>
            <a:ext cx="518318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в решения от команды 1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5" y="1302208"/>
            <a:ext cx="10177955" cy="4669589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err="1"/>
              <a:t>Институационализация</a:t>
            </a:r>
            <a:r>
              <a:rPr lang="ru-RU" sz="2000" dirty="0"/>
              <a:t> статуса класса ППН наряду с иными профилями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err="1"/>
              <a:t>Институационализация</a:t>
            </a:r>
            <a:r>
              <a:rPr lang="ru-RU" sz="2000" dirty="0"/>
              <a:t> статуса выпускника ПП классов с закрепленными преференциями при поступлении в педагогические вузы (через баллы за индивидуальные достижения)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Разработка, оформление чек-листа </a:t>
            </a:r>
            <a:r>
              <a:rPr lang="en-US" sz="2000" dirty="0"/>
              <a:t>/</a:t>
            </a:r>
            <a:r>
              <a:rPr lang="ru-RU" sz="2000" dirty="0"/>
              <a:t> алгоритма для директора школы по открытию ПП классов.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Проведение площадки по обмену опытом организации взаимодействия школы и вуза (реальные практики с соответствующей нормативной базой)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Закрепление позиции тьютора как ведущего субъекта в организации деятельности ПП классов.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1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A67515C-7588-442B-A3FB-339BFFCE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Предложения в решения от команды 2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0A0AD3-DFC1-4730-9516-59BBCF386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751" y="1323474"/>
            <a:ext cx="9678289" cy="1187115"/>
          </a:xfrm>
        </p:spPr>
        <p:txBody>
          <a:bodyPr/>
          <a:lstStyle/>
          <a:p>
            <a:r>
              <a:rPr lang="ru-RU" sz="2400" dirty="0"/>
              <a:t>Просим сохранить общественную группу, сформированную в рамках мастерской и позволить дальнейшую разработку модели в рамках инновационной площадки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8DFAF8-E97C-4228-A45F-8E8577E3D0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57" y="5637874"/>
            <a:ext cx="3029803" cy="1008487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5990C31-BE1E-4DD7-A396-71126072CCAE}"/>
              </a:ext>
            </a:extLst>
          </p:cNvPr>
          <p:cNvSpPr txBox="1">
            <a:spLocks/>
          </p:cNvSpPr>
          <p:nvPr/>
        </p:nvSpPr>
        <p:spPr>
          <a:xfrm>
            <a:off x="587374" y="2578097"/>
            <a:ext cx="9678289" cy="87863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200" b="0" kern="1200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dirty="0"/>
              <a:t>Предложения в решения от команды 3</a:t>
            </a:r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F0BA5671-4853-4695-9115-D332FA8FC8AC}"/>
              </a:ext>
            </a:extLst>
          </p:cNvPr>
          <p:cNvSpPr txBox="1">
            <a:spLocks/>
          </p:cNvSpPr>
          <p:nvPr/>
        </p:nvSpPr>
        <p:spPr>
          <a:xfrm>
            <a:off x="377751" y="3595496"/>
            <a:ext cx="9792945" cy="11069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Просим сделать единой психолого-педагогическую олимпиаду на федеральном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42000341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HdbqnTGmBjRCXiOEH7nXA&quot;,&quot;gi&quot;:&quot;KkFKOvMaBX0q0PuUSj2oWA&quot;,&quot;ti&quot;:&quot;object_sets&quot;,&quot;vs&quot;:{&quot;f&quot;:[1023],&quot;i&quot;:{&quot;d&quot;:&quot;IHdbqnTGmBjRCXiOEH7nXA&quot;,&quot;p&quot;:true}}}"/>
</p:tagLst>
</file>

<file path=ppt/theme/theme1.xml><?xml version="1.0" encoding="utf-8"?>
<a:theme xmlns:a="http://schemas.openxmlformats.org/drawingml/2006/main" name="Тема Office">
  <a:themeElements>
    <a:clrScheme name="Шаблон ЯГП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9F62"/>
      </a:accent1>
      <a:accent2>
        <a:srgbClr val="203651"/>
      </a:accent2>
      <a:accent3>
        <a:srgbClr val="F0EAE4"/>
      </a:accent3>
      <a:accent4>
        <a:srgbClr val="CED1D6"/>
      </a:accent4>
      <a:accent5>
        <a:srgbClr val="E3E7EA"/>
      </a:accent5>
      <a:accent6>
        <a:srgbClr val="70AD47"/>
      </a:accent6>
      <a:hlink>
        <a:srgbClr val="0563C1"/>
      </a:hlink>
      <a:folHlink>
        <a:srgbClr val="954F72"/>
      </a:folHlink>
    </a:clrScheme>
    <a:fontScheme name="Roboto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558</Words>
  <Application>Microsoft Office PowerPoint</Application>
  <PresentationFormat>Широкоэкранный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Arial</vt:lpstr>
      <vt:lpstr>Tahoma</vt:lpstr>
      <vt:lpstr>Roboto Black</vt:lpstr>
      <vt:lpstr>Roboto</vt:lpstr>
      <vt:lpstr>Segoe UI</vt:lpstr>
      <vt:lpstr>Тема Office</vt:lpstr>
      <vt:lpstr>Презентация PowerPoint</vt:lpstr>
      <vt:lpstr>Мой вчерашний день</vt:lpstr>
      <vt:lpstr>Мастерская</vt:lpstr>
      <vt:lpstr>Мастерская</vt:lpstr>
      <vt:lpstr>Мастерская</vt:lpstr>
      <vt:lpstr>Мастерская</vt:lpstr>
      <vt:lpstr>Мой новый день</vt:lpstr>
      <vt:lpstr>Предложения в решения от команды 1 </vt:lpstr>
      <vt:lpstr>Предложения в решения от команды 2</vt:lpstr>
      <vt:lpstr>Предложения в решения от команды 4</vt:lpstr>
      <vt:lpstr>Предложения в решения от команды 5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Ярославв В. Репин</cp:lastModifiedBy>
  <cp:revision>103</cp:revision>
  <dcterms:created xsi:type="dcterms:W3CDTF">2021-06-04T10:44:43Z</dcterms:created>
  <dcterms:modified xsi:type="dcterms:W3CDTF">2021-12-23T12:33:34Z</dcterms:modified>
</cp:coreProperties>
</file>