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6"/>
  </p:handoutMasterIdLst>
  <p:sldIdLst>
    <p:sldId id="25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59" r:id="rId15"/>
  </p:sldIdLst>
  <p:sldSz cx="12192000" cy="6858000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Black" panose="020B0604020202020204" charset="0"/>
      <p:bold r:id="rId29"/>
      <p:boldItalic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E4"/>
    <a:srgbClr val="CED1D6"/>
    <a:srgbClr val="E3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4" autoAdjust="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5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72CD-DDE5-4E86-AD05-98E758D9C494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493-9860-4675-868C-724DF3E9C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1073990"/>
            <a:ext cx="9678289" cy="235501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746500"/>
            <a:ext cx="5508625" cy="25273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Имя, должность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rot="16200000">
            <a:off x="8210550" y="2876550"/>
            <a:ext cx="3981450" cy="3981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2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44" y="4194464"/>
            <a:ext cx="531079" cy="531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4194464"/>
            <a:ext cx="538353" cy="531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81" y="4194464"/>
            <a:ext cx="540024" cy="54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56" y="1537057"/>
            <a:ext cx="528495" cy="535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1538412"/>
            <a:ext cx="543072" cy="53573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91104" y="4872481"/>
            <a:ext cx="2365375" cy="138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8" y="1527170"/>
            <a:ext cx="545237" cy="545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8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6616"/>
            <a:ext cx="540024" cy="547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4369816"/>
            <a:ext cx="536867" cy="54422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54818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60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7"/>
            <a:ext cx="4523232" cy="915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2938004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42827" y="4255580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4818" y="2938272"/>
            <a:ext cx="4523232" cy="915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4818" y="4255581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2931804"/>
            <a:ext cx="540024" cy="5474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2938913"/>
            <a:ext cx="536867" cy="544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" y="4267772"/>
            <a:ext cx="550642" cy="543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94" y="4270774"/>
            <a:ext cx="543202" cy="543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9" name="Прямоугольный треугольник 1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73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ы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670048"/>
            <a:ext cx="4740529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132513" y="2670048"/>
            <a:ext cx="4704016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0" dirty="0">
                <a:solidFill>
                  <a:schemeClr val="accent2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17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3499104" cy="685800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299201" y="1952625"/>
            <a:ext cx="3092450" cy="5476875"/>
          </a:xfrm>
          <a:custGeom>
            <a:avLst/>
            <a:gdLst>
              <a:gd name="connsiteX0" fmla="*/ 0 w 3092450"/>
              <a:gd name="connsiteY0" fmla="*/ 0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0 h 5476875"/>
              <a:gd name="connsiteX0" fmla="*/ 0 w 3092450"/>
              <a:gd name="connsiteY0" fmla="*/ 4763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4763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0" h="5476875">
                <a:moveTo>
                  <a:pt x="0" y="4763"/>
                </a:moveTo>
                <a:lnTo>
                  <a:pt x="3092450" y="0"/>
                </a:lnTo>
                <a:lnTo>
                  <a:pt x="3092450" y="5476875"/>
                </a:lnTo>
                <a:lnTo>
                  <a:pt x="0" y="5476875"/>
                </a:lnTo>
                <a:lnTo>
                  <a:pt x="0" y="4763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313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6" name="Picture 1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2486018" cy="5007843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6260306" y="1821657"/>
            <a:ext cx="2155031" cy="383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32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0261"/>
            <a:ext cx="3566469" cy="5023539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340475" y="1708149"/>
            <a:ext cx="3089275" cy="4111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895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92100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2626"/>
            <a:ext cx="5508625" cy="318738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831806" y="2178050"/>
            <a:ext cx="4036219" cy="253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07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для главы/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171700" y="1952625"/>
            <a:ext cx="7848600" cy="2847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513711" y="2468982"/>
            <a:ext cx="6922389" cy="1920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587375" y="1952625"/>
            <a:ext cx="5900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Вопросы?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1" y="3527812"/>
            <a:ext cx="485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kern="1200" baseline="0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Контакты: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096000" y="3441192"/>
            <a:ext cx="18897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137650"/>
            <a:ext cx="4852988" cy="21361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>
                <a:latin typeface="+mn-lt"/>
                <a:ea typeface="Tahoma" panose="020B0604030504040204" pitchFamily="34" charset="0"/>
                <a:cs typeface="Segoe UI" panose="020B0502040204020203" pitchFamily="34" charset="0"/>
              </a:rPr>
              <a:t>Контактная информация списком (ФИО, почта, телефон)</a:t>
            </a:r>
            <a:endParaRPr lang="en-US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0"/>
            <a:endParaRPr lang="ru-RU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93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323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egoe UI" panose="020B0502040204020203" pitchFamily="34" charset="0"/>
              <a:buChar char="—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432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и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864608"/>
            <a:ext cx="5325745" cy="1409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587375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0" y="4864608"/>
            <a:ext cx="5325745" cy="14091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278880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28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535238" cy="3925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620963" y="0"/>
            <a:ext cx="2627312" cy="291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2620963" y="2987675"/>
            <a:ext cx="2627312" cy="3870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21"/>
          </p:nvPr>
        </p:nvSpPr>
        <p:spPr>
          <a:xfrm>
            <a:off x="0" y="4011613"/>
            <a:ext cx="2535238" cy="284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3060700"/>
            <a:ext cx="5508625" cy="321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1962151"/>
            <a:ext cx="5508625" cy="951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3200" b="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 rot="16200000">
            <a:off x="1146333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90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4"/>
          <p:cNvSpPr>
            <a:spLocks noGrp="1"/>
          </p:cNvSpPr>
          <p:nvPr>
            <p:ph type="pic" sz="quarter" idx="27"/>
          </p:nvPr>
        </p:nvSpPr>
        <p:spPr>
          <a:xfrm>
            <a:off x="9383839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4"/>
          </p:nvPr>
        </p:nvSpPr>
        <p:spPr>
          <a:xfrm>
            <a:off x="733616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25"/>
          </p:nvPr>
        </p:nvSpPr>
        <p:spPr>
          <a:xfrm>
            <a:off x="3617023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26"/>
          </p:nvPr>
        </p:nvSpPr>
        <p:spPr>
          <a:xfrm>
            <a:off x="6500430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9383840" y="4242877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500432" y="4242878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024" y="4242879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733616" y="4242880"/>
            <a:ext cx="2073275" cy="63392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22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26"/>
          </p:nvPr>
        </p:nvSpPr>
        <p:spPr>
          <a:xfrm>
            <a:off x="838200" y="1523938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9" name="Рисунок 10"/>
          <p:cNvSpPr>
            <a:spLocks noGrp="1"/>
          </p:cNvSpPr>
          <p:nvPr>
            <p:ph type="pic" sz="quarter" idx="27"/>
          </p:nvPr>
        </p:nvSpPr>
        <p:spPr>
          <a:xfrm>
            <a:off x="4709158" y="1518475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0" name="Рисунок 10"/>
          <p:cNvSpPr>
            <a:spLocks noGrp="1"/>
          </p:cNvSpPr>
          <p:nvPr>
            <p:ph type="pic" sz="quarter" idx="28"/>
          </p:nvPr>
        </p:nvSpPr>
        <p:spPr>
          <a:xfrm>
            <a:off x="8591104" y="1513012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2571690"/>
            <a:ext cx="2381250" cy="100012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580116" y="2207450"/>
            <a:ext cx="2376363" cy="328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4709158" y="2213101"/>
            <a:ext cx="2365375" cy="322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2218754"/>
            <a:ext cx="2365375" cy="316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1" name="Рисунок 10"/>
          <p:cNvSpPr>
            <a:spLocks noGrp="1"/>
          </p:cNvSpPr>
          <p:nvPr>
            <p:ph type="pic" sz="quarter" idx="29"/>
          </p:nvPr>
        </p:nvSpPr>
        <p:spPr>
          <a:xfrm>
            <a:off x="838200" y="4188969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2" name="Рисунок 10"/>
          <p:cNvSpPr>
            <a:spLocks noGrp="1"/>
          </p:cNvSpPr>
          <p:nvPr>
            <p:ph type="pic" sz="quarter" idx="30"/>
          </p:nvPr>
        </p:nvSpPr>
        <p:spPr>
          <a:xfrm>
            <a:off x="4709158" y="4183506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3" name="Рисунок 10"/>
          <p:cNvSpPr>
            <a:spLocks noGrp="1"/>
          </p:cNvSpPr>
          <p:nvPr>
            <p:ph type="pic" sz="quarter" idx="31"/>
          </p:nvPr>
        </p:nvSpPr>
        <p:spPr>
          <a:xfrm>
            <a:off x="8580116" y="4178043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580116" y="4872481"/>
            <a:ext cx="2376363" cy="357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709158" y="4878132"/>
            <a:ext cx="2365375" cy="3515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7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38200" y="4883785"/>
            <a:ext cx="2365375" cy="34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80116" y="5261105"/>
            <a:ext cx="2376363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79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49" r:id="rId3"/>
    <p:sldLayoutId id="2147483650" r:id="rId4"/>
    <p:sldLayoutId id="2147483651" r:id="rId5"/>
    <p:sldLayoutId id="2147483664" r:id="rId6"/>
    <p:sldLayoutId id="2147483653" r:id="rId7"/>
    <p:sldLayoutId id="2147483652" r:id="rId8"/>
    <p:sldLayoutId id="2147483659" r:id="rId9"/>
    <p:sldLayoutId id="2147483660" r:id="rId10"/>
    <p:sldLayoutId id="2147483662" r:id="rId11"/>
    <p:sldLayoutId id="2147483663" r:id="rId12"/>
    <p:sldLayoutId id="2147483661" r:id="rId13"/>
    <p:sldLayoutId id="2147483654" r:id="rId14"/>
    <p:sldLayoutId id="2147483656" r:id="rId15"/>
    <p:sldLayoutId id="2147483658" r:id="rId16"/>
    <p:sldLayoutId id="2147483657" r:id="rId17"/>
    <p:sldLayoutId id="2147483666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459" userDrawn="1">
          <p15:clr>
            <a:srgbClr val="000000"/>
          </p15:clr>
        </p15:guide>
        <p15:guide id="5" orient="horz" pos="3952" userDrawn="1">
          <p15:clr>
            <a:srgbClr val="000000"/>
          </p15:clr>
        </p15:guide>
        <p15:guide id="6" pos="370" userDrawn="1">
          <p15:clr>
            <a:srgbClr val="000000"/>
          </p15:clr>
        </p15:guide>
        <p15:guide id="7" pos="731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375" y="5472752"/>
            <a:ext cx="5508625" cy="801048"/>
          </a:xfrm>
        </p:spPr>
        <p:txBody>
          <a:bodyPr/>
          <a:lstStyle/>
          <a:p>
            <a:r>
              <a:rPr lang="ru-RU" dirty="0" smtClean="0"/>
              <a:t>Зеленова Дарья Андреевна, заместитель декана ФСУ по очной форме обучения, ассистент кафедры педагогических технологий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B5E62-9181-4A76-B73E-D92DCF502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851812"/>
            <a:ext cx="10050772" cy="31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«кита» психолого-педагогических классов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63781" y="1280161"/>
            <a:ext cx="3217025" cy="2078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618807" y="3402927"/>
            <a:ext cx="3347257" cy="2145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57208" y="1280161"/>
            <a:ext cx="3494116" cy="212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73133" y="2100787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ВОЖАТСТВО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700058" y="1972212"/>
            <a:ext cx="200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ВОЛОНТЕРСТВО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45279" y="4279644"/>
            <a:ext cx="22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НАСТАВНИЧЕСТВО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374967" y="1280161"/>
            <a:ext cx="3940233" cy="346640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 психолого-педагогических классов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477" y="1952625"/>
            <a:ext cx="9678289" cy="4321175"/>
          </a:xfrm>
        </p:spPr>
        <p:txBody>
          <a:bodyPr/>
          <a:lstStyle/>
          <a:p>
            <a:r>
              <a:rPr lang="ru-RU" b="1" dirty="0" smtClean="0"/>
              <a:t>Теоретическая подготовка: </a:t>
            </a:r>
            <a:r>
              <a:rPr lang="ru-RU" dirty="0" smtClean="0"/>
              <a:t>основы педагогики и психологии, основные документы и положения, методы, формы, технологии педагогической деятельности, </a:t>
            </a:r>
            <a:r>
              <a:rPr lang="ru-RU" dirty="0" err="1" smtClean="0"/>
              <a:t>профессиограмма</a:t>
            </a:r>
            <a:r>
              <a:rPr lang="ru-RU" dirty="0" smtClean="0"/>
              <a:t> «педагога».</a:t>
            </a:r>
          </a:p>
          <a:p>
            <a:endParaRPr lang="ru-RU" dirty="0"/>
          </a:p>
          <a:p>
            <a:r>
              <a:rPr lang="ru-RU" b="1" dirty="0" smtClean="0"/>
              <a:t>Практическая подготовка: </a:t>
            </a:r>
            <a:r>
              <a:rPr lang="ru-RU" dirty="0" smtClean="0"/>
              <a:t>ПРОФЕССИОНАЛЬНЫЕ ПРОБЫ (Дни Самоуправления/Дни дублера, вожатые в ДОЛ, разработка и проведение мини-уроков и воспитательных мероприятий и т.д.), привлечение обучающихся к научной исследовательской деятельности, </a:t>
            </a:r>
            <a:r>
              <a:rPr lang="ru-RU" dirty="0" err="1" smtClean="0"/>
              <a:t>волонтерство</a:t>
            </a:r>
            <a:r>
              <a:rPr lang="ru-RU" dirty="0" smtClean="0"/>
              <a:t>, созидательная деятельность обучающихся</a:t>
            </a:r>
            <a:r>
              <a:rPr lang="ru-RU" dirty="0" smtClean="0"/>
              <a:t>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Дефициты работы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415" y="1242339"/>
            <a:ext cx="9678289" cy="4321175"/>
          </a:xfrm>
        </p:spPr>
        <p:txBody>
          <a:bodyPr/>
          <a:lstStyle/>
          <a:p>
            <a:r>
              <a:rPr lang="ru-RU" sz="2800" b="1" dirty="0" smtClean="0"/>
              <a:t>Нам не хватает:</a:t>
            </a:r>
          </a:p>
          <a:p>
            <a:r>
              <a:rPr lang="ru-RU" sz="2800" dirty="0" smtClean="0"/>
              <a:t>-связей </a:t>
            </a:r>
          </a:p>
          <a:p>
            <a:r>
              <a:rPr lang="ru-RU" sz="2800" dirty="0" smtClean="0"/>
              <a:t>-опыта</a:t>
            </a:r>
          </a:p>
          <a:p>
            <a:r>
              <a:rPr lang="ru-RU" sz="2800" dirty="0" smtClean="0"/>
              <a:t>-знаний</a:t>
            </a:r>
          </a:p>
          <a:p>
            <a:r>
              <a:rPr lang="ru-RU" sz="2800" dirty="0" smtClean="0"/>
              <a:t>-умений сопровождения и проектирования</a:t>
            </a:r>
          </a:p>
          <a:p>
            <a:endParaRPr lang="ru-RU" sz="2800" dirty="0"/>
          </a:p>
          <a:p>
            <a:r>
              <a:rPr lang="ru-RU" sz="2800" b="1" dirty="0" smtClean="0"/>
              <a:t>-ДИАГНОСТИКИ ПЕДАГОГИЧЕСКИ-ОДАРЕННЫХ ДЕТЕЙ</a:t>
            </a:r>
            <a:endParaRPr lang="ru-RU" sz="2800" b="1" dirty="0" smtClean="0"/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endParaRPr lang="ru-RU" sz="2800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 психолого-педагогических классов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477" y="1952625"/>
            <a:ext cx="9678289" cy="4321175"/>
          </a:xfrm>
        </p:spPr>
        <p:txBody>
          <a:bodyPr/>
          <a:lstStyle/>
          <a:p>
            <a:r>
              <a:rPr lang="ru-RU" b="1" dirty="0" smtClean="0"/>
              <a:t>Для обучающихся: </a:t>
            </a:r>
            <a:r>
              <a:rPr lang="ru-RU" dirty="0" smtClean="0"/>
              <a:t>понимание своей личностной и профессиональной направленности, развитие умений разного уровня, </a:t>
            </a:r>
            <a:r>
              <a:rPr lang="ru-RU" dirty="0" err="1" smtClean="0"/>
              <a:t>скиллов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Soft-skills</a:t>
            </a:r>
            <a:r>
              <a:rPr lang="ru-RU" dirty="0" smtClean="0"/>
              <a:t>, Калининград), развитие представлений о профессиях психолого-педагогической направленности,  развитие навыков самообразования, понимание многообразия профессий в образовании («Тысяча и одна профессия на базе педагогического образования»)</a:t>
            </a:r>
          </a:p>
          <a:p>
            <a:endParaRPr lang="ru-RU" dirty="0"/>
          </a:p>
          <a:p>
            <a:r>
              <a:rPr lang="ru-RU" b="1" dirty="0" smtClean="0"/>
              <a:t>Для системы образования в целом: </a:t>
            </a:r>
            <a:r>
              <a:rPr lang="ru-RU" dirty="0" smtClean="0"/>
              <a:t>нивелирование дефицита педагогических кадров, развитие системы выявления и поддержки педагогически одаренных детей, повышение престижа педагогической профессии.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375" y="5472752"/>
            <a:ext cx="5508625" cy="801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E5904-C75D-421D-8791-A219640A5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891590"/>
            <a:ext cx="9325448" cy="30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EA7EF3-8BD8-419C-9D7F-915ADC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Участники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A4281-2A50-4018-B8F8-19AC215AE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7" y="5587754"/>
            <a:ext cx="3143534" cy="980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23" y="1770610"/>
            <a:ext cx="111418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Алтайский край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Северная Осетия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Тула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Тюмень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Калининград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Красноуфимск (Свердловская область)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Республика Коми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1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EA7EF3-8BD8-419C-9D7F-915ADC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работы дистанционной группы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A4281-2A50-4018-B8F8-19AC215AE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97" y="5587754"/>
            <a:ext cx="3143534" cy="980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9" y="3088371"/>
            <a:ext cx="6366236" cy="3439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29" y="1241145"/>
            <a:ext cx="5985164" cy="32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554" y="841793"/>
            <a:ext cx="10626058" cy="572034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Низкий престиж профессии педагога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Нужны педагогически одаренные школьники: нет системы выявления таких школьников</a:t>
            </a:r>
          </a:p>
          <a:p>
            <a:pPr marL="285750" indent="-285750">
              <a:buFontTx/>
              <a:buChar char="-"/>
            </a:pPr>
            <a:endParaRPr lang="ru-RU" sz="2800" dirty="0" smtClean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Низкая </a:t>
            </a:r>
            <a:r>
              <a:rPr lang="ru-RU" sz="2800" dirty="0" err="1" smtClean="0"/>
              <a:t>замотивированность</a:t>
            </a:r>
            <a:r>
              <a:rPr lang="ru-RU" sz="2800" dirty="0" smtClean="0"/>
              <a:t> и направленность школьников на психолого-педагогическую деятельность</a:t>
            </a:r>
          </a:p>
          <a:p>
            <a:pPr marL="285750" indent="-285750">
              <a:buFontTx/>
              <a:buChar char="-"/>
            </a:pPr>
            <a:endParaRPr lang="ru-RU" sz="2800" dirty="0"/>
          </a:p>
          <a:p>
            <a:endParaRPr lang="ru-RU" sz="2800" dirty="0" smtClean="0"/>
          </a:p>
          <a:p>
            <a:pPr algn="ctr"/>
            <a:r>
              <a:rPr lang="ru-RU" sz="2800" b="1" dirty="0" smtClean="0"/>
              <a:t>Дефицит педагогических кадров в регионах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5426519" y="4307305"/>
            <a:ext cx="589547" cy="849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работы психолого-педагогических классов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541" y="1242339"/>
            <a:ext cx="9678289" cy="4321175"/>
          </a:xfrm>
        </p:spPr>
        <p:txBody>
          <a:bodyPr/>
          <a:lstStyle/>
          <a:p>
            <a:r>
              <a:rPr lang="ru-RU" dirty="0" smtClean="0"/>
              <a:t>Главная цель: выявление педагогически направленных школьников, развитие и формирование у них готовности к профессиональной психолого-педагогической деятельности</a:t>
            </a:r>
          </a:p>
          <a:p>
            <a:endParaRPr lang="ru-RU" dirty="0"/>
          </a:p>
          <a:p>
            <a:r>
              <a:rPr lang="ru-RU" dirty="0" smtClean="0"/>
              <a:t>Задачи для обучающихся: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Теоретическая и практическая подготовка (ПРОФЕССИОНАЛЬНЫЕ ПРОБЫ) к психолого-педагогической деятельности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Самоопределение в профессии (а актуальна ли для меня профессия педагога?)</a:t>
            </a:r>
          </a:p>
          <a:p>
            <a:endParaRPr lang="ru-RU" dirty="0"/>
          </a:p>
          <a:p>
            <a:r>
              <a:rPr lang="ru-RU" dirty="0" smtClean="0"/>
              <a:t>Задачи для педагогов: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Включение педагогически направленных школьников в профессиональную деятельность на этапе школы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Предоставление возможностей для получения опыта психолого-педагогической деятельности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условий для развития школьников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и реализация различных механизмов </a:t>
            </a:r>
            <a:r>
              <a:rPr lang="ru-RU" dirty="0" err="1" smtClean="0"/>
              <a:t>допрофессиональной</a:t>
            </a:r>
            <a:r>
              <a:rPr lang="ru-RU" dirty="0" smtClean="0"/>
              <a:t> и профессиональной подготовки в рамках психолого-педагогического направления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97" y="5457400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работы психолого-педагогических классов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477" y="1952625"/>
            <a:ext cx="9678289" cy="4321175"/>
          </a:xfrm>
        </p:spPr>
        <p:txBody>
          <a:bodyPr/>
          <a:lstStyle/>
          <a:p>
            <a:r>
              <a:rPr lang="ru-RU" dirty="0"/>
              <a:t>Задачи для педагогов: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Изучение опыта регионов по организации психолого-педагогических классов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Постоянная рефлексия и корректировка деятельности психолого-педагогических классов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Создание ситуаций успеха для обучающихся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у обучающихся современных навыков, эмоционального </a:t>
            </a:r>
            <a:r>
              <a:rPr lang="ru-RU" dirty="0" err="1" smtClean="0"/>
              <a:t>ителлекта</a:t>
            </a:r>
            <a:endParaRPr lang="ru-RU" dirty="0" smtClean="0"/>
          </a:p>
          <a:p>
            <a:r>
              <a:rPr lang="ru-RU" dirty="0" smtClean="0"/>
              <a:t>Организационные задачи: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Подготовка </a:t>
            </a:r>
            <a:r>
              <a:rPr lang="ru-RU" dirty="0"/>
              <a:t>нормативной и методической документации для организации работы данных </a:t>
            </a:r>
            <a:r>
              <a:rPr lang="ru-RU" dirty="0" smtClean="0"/>
              <a:t>классов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системы выявления педагогически одаренных школьников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Разработка и реализация различных механизмов и педагогических средств деятельности педагогических классов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Субъекты </a:t>
            </a:r>
            <a:r>
              <a:rPr lang="ru-RU" dirty="0" smtClean="0"/>
              <a:t>деятельности (</a:t>
            </a:r>
            <a:r>
              <a:rPr lang="ru-RU" dirty="0" err="1" smtClean="0"/>
              <a:t>стейкхолдеры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477" y="1952625"/>
            <a:ext cx="9678289" cy="432117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Школьники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РОДИТЕЛИ школьников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Общеобразовательные организации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Центры </a:t>
            </a:r>
            <a:r>
              <a:rPr lang="ru-RU" dirty="0" err="1" smtClean="0"/>
              <a:t>допрофессиональной</a:t>
            </a:r>
            <a:r>
              <a:rPr lang="ru-RU" dirty="0" smtClean="0"/>
              <a:t> и профессиональной подготовки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ИРО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Педагогические университеты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Профессиональные образовательные организации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Центры повышения профессионального мастерства</a:t>
            </a:r>
          </a:p>
          <a:p>
            <a:r>
              <a:rPr lang="ru-RU" dirty="0" smtClean="0"/>
              <a:t>- др.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4596063" y="5245768"/>
            <a:ext cx="1022684" cy="1287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477" y="1952625"/>
            <a:ext cx="9678289" cy="4321175"/>
          </a:xfrm>
        </p:spPr>
        <p:txBody>
          <a:bodyPr/>
          <a:lstStyle/>
          <a:p>
            <a:pPr algn="ctr"/>
            <a:r>
              <a:rPr lang="ru-RU" sz="3200" b="1" dirty="0" smtClean="0"/>
              <a:t>Нужна система подготовки кадрового потенциала психолого-педагогических профессий и сетевое взаимодействие между ВСЕМИ субъектами (субъекты разного уровня и разной направленности)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достижения целей и задач работы психолого-педагогических классов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914" y="1167980"/>
            <a:ext cx="9678289" cy="432117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Профессиональные пробы!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Курсы повышения квалификации для </a:t>
            </a:r>
            <a:r>
              <a:rPr lang="ru-RU" dirty="0" smtClean="0"/>
              <a:t>педагогов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Мастер-классы для педагогов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Вожатская деятельность </a:t>
            </a:r>
            <a:r>
              <a:rPr lang="ru-RU" dirty="0" smtClean="0"/>
              <a:t>школьников (</a:t>
            </a:r>
            <a:r>
              <a:rPr lang="ru-RU" sz="1200" dirty="0" smtClean="0"/>
              <a:t>ВОЖАТЫЕ И ПОМОЩНИКИ ВОЖАТЫХ, «Школа вожатых», вожатские классы</a:t>
            </a:r>
            <a:r>
              <a:rPr lang="ru-RU" dirty="0" smtClean="0"/>
              <a:t>)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Конкурсы и олимпиады педагогической направленности для школьников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Ресурсные базы (не только школы, но и сами университеты)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Общая нормативная база, единая система оценки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Мероприятия, направленные на </a:t>
            </a:r>
            <a:r>
              <a:rPr lang="ru-RU" dirty="0" err="1" smtClean="0"/>
              <a:t>допрофессиональную</a:t>
            </a:r>
            <a:r>
              <a:rPr lang="ru-RU" dirty="0" smtClean="0"/>
              <a:t> подготовку школьников (помимо «базовых» уроков</a:t>
            </a:r>
            <a:r>
              <a:rPr lang="ru-RU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Привлечение обучающихся к </a:t>
            </a:r>
            <a:r>
              <a:rPr lang="ru-RU" dirty="0" err="1" smtClean="0"/>
              <a:t>частию</a:t>
            </a:r>
            <a:r>
              <a:rPr lang="ru-RU" dirty="0" smtClean="0"/>
              <a:t> в конкурсе профессионального мастерства для педагогов и управленческих кадров (в качестве обучающихся, ЖЮРИ, пресс-служба)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Взаимодействие педагогов со школьниками и родителями до этапа </a:t>
            </a:r>
            <a:r>
              <a:rPr lang="ru-RU" dirty="0" err="1" smtClean="0"/>
              <a:t>допрофессиональной</a:t>
            </a:r>
            <a:r>
              <a:rPr lang="ru-RU" dirty="0" smtClean="0"/>
              <a:t> подготовки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Skill-</a:t>
            </a:r>
            <a:r>
              <a:rPr lang="ru-RU" dirty="0" smtClean="0"/>
              <a:t>сессии и педагогические форумы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Студенческие проекты (совместно со школьниками)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HdbqnTGmBjRCXiOEH7nXA&quot;,&quot;gi&quot;:&quot;KkFKOvMaBX0q0PuUSj2oWA&quot;,&quot;ti&quot;:&quot;object_sets&quot;,&quot;vs&quot;:{&quot;f&quot;:[1023],&quot;i&quot;:{&quot;d&quot;:&quot;IHdbqnTGmBjRCXiOEH7nXA&quot;,&quot;p&quot;:true}}}"/>
</p:tagLst>
</file>

<file path=ppt/theme/theme1.xml><?xml version="1.0" encoding="utf-8"?>
<a:theme xmlns:a="http://schemas.openxmlformats.org/drawingml/2006/main" name="Тема Office">
  <a:themeElements>
    <a:clrScheme name="Шаблон ЯГП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9F62"/>
      </a:accent1>
      <a:accent2>
        <a:srgbClr val="203651"/>
      </a:accent2>
      <a:accent3>
        <a:srgbClr val="F0EAE4"/>
      </a:accent3>
      <a:accent4>
        <a:srgbClr val="CED1D6"/>
      </a:accent4>
      <a:accent5>
        <a:srgbClr val="E3E7EA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561</Words>
  <Application>Microsoft Office PowerPoint</Application>
  <PresentationFormat>Широкоэкранный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Segoe UI</vt:lpstr>
      <vt:lpstr>Arial</vt:lpstr>
      <vt:lpstr>Roboto</vt:lpstr>
      <vt:lpstr>Calibri</vt:lpstr>
      <vt:lpstr>Roboto Black</vt:lpstr>
      <vt:lpstr>Tahoma</vt:lpstr>
      <vt:lpstr>Тема Office</vt:lpstr>
      <vt:lpstr>Презентация PowerPoint</vt:lpstr>
      <vt:lpstr>Участники</vt:lpstr>
      <vt:lpstr>Результаты работы дистанционной группы</vt:lpstr>
      <vt:lpstr>Проблемы</vt:lpstr>
      <vt:lpstr>Цели и задачи работы психолого-педагогических классов</vt:lpstr>
      <vt:lpstr>Цели и задачи работы психолого-педагогических классов</vt:lpstr>
      <vt:lpstr>Субъекты деятельности (стейкхолдеры)</vt:lpstr>
      <vt:lpstr>Вывод</vt:lpstr>
      <vt:lpstr>Средства достижения целей и задач работы психолого-педагогических классов</vt:lpstr>
      <vt:lpstr>Три «кита» психолого-педагогических классов</vt:lpstr>
      <vt:lpstr>Содержание работы психолого-педагогических классов</vt:lpstr>
      <vt:lpstr>Дефициты работы</vt:lpstr>
      <vt:lpstr>Результаты работы психолого-педагогических классов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Дарья А. Зеленова</cp:lastModifiedBy>
  <cp:revision>120</cp:revision>
  <dcterms:created xsi:type="dcterms:W3CDTF">2021-06-04T10:44:43Z</dcterms:created>
  <dcterms:modified xsi:type="dcterms:W3CDTF">2021-12-15T10:01:18Z</dcterms:modified>
</cp:coreProperties>
</file>